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6"/>
  </p:notesMasterIdLst>
  <p:sldIdLst>
    <p:sldId id="256" r:id="rId2"/>
    <p:sldId id="939" r:id="rId3"/>
    <p:sldId id="940" r:id="rId4"/>
    <p:sldId id="935" r:id="rId5"/>
    <p:sldId id="936" r:id="rId6"/>
    <p:sldId id="337" r:id="rId7"/>
    <p:sldId id="365" r:id="rId8"/>
    <p:sldId id="335" r:id="rId9"/>
    <p:sldId id="332" r:id="rId10"/>
    <p:sldId id="369" r:id="rId11"/>
    <p:sldId id="299" r:id="rId12"/>
    <p:sldId id="301" r:id="rId13"/>
    <p:sldId id="934" r:id="rId14"/>
    <p:sldId id="370" r:id="rId15"/>
    <p:sldId id="371" r:id="rId16"/>
    <p:sldId id="373" r:id="rId17"/>
    <p:sldId id="372" r:id="rId18"/>
    <p:sldId id="376" r:id="rId19"/>
    <p:sldId id="375" r:id="rId20"/>
    <p:sldId id="374" r:id="rId21"/>
    <p:sldId id="377" r:id="rId22"/>
    <p:sldId id="378" r:id="rId23"/>
    <p:sldId id="931" r:id="rId24"/>
    <p:sldId id="932" r:id="rId25"/>
    <p:sldId id="933" r:id="rId26"/>
    <p:sldId id="937" r:id="rId27"/>
    <p:sldId id="784" r:id="rId28"/>
    <p:sldId id="882" r:id="rId29"/>
    <p:sldId id="930" r:id="rId30"/>
    <p:sldId id="781" r:id="rId31"/>
    <p:sldId id="782" r:id="rId32"/>
    <p:sldId id="783" r:id="rId33"/>
    <p:sldId id="938" r:id="rId34"/>
    <p:sldId id="350" r:id="rId35"/>
    <p:sldId id="351" r:id="rId36"/>
    <p:sldId id="357" r:id="rId37"/>
    <p:sldId id="352" r:id="rId38"/>
    <p:sldId id="353" r:id="rId39"/>
    <p:sldId id="354" r:id="rId40"/>
    <p:sldId id="355" r:id="rId41"/>
    <p:sldId id="356" r:id="rId42"/>
    <p:sldId id="349" r:id="rId43"/>
    <p:sldId id="358" r:id="rId44"/>
    <p:sldId id="333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05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40" autoAdjust="0"/>
    <p:restoredTop sz="74960" autoAdjust="0"/>
  </p:normalViewPr>
  <p:slideViewPr>
    <p:cSldViewPr snapToGrid="0">
      <p:cViewPr varScale="1">
        <p:scale>
          <a:sx n="77" d="100"/>
          <a:sy n="77" d="100"/>
        </p:scale>
        <p:origin x="184" y="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1.png>
</file>

<file path=ppt/media/image110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gif>
</file>

<file path=ppt/media/image30.png>
</file>

<file path=ppt/media/image31.jpeg>
</file>

<file path=ppt/media/image32.jpeg>
</file>

<file path=ppt/media/image33.png>
</file>

<file path=ppt/media/image34.png>
</file>

<file path=ppt/media/image35.tif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60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3486C-C753-46BA-83C1-2DC3DB3050AC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0BDF8B-C338-49A2-B495-F87D86954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2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53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58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</a:t>
            </a:r>
            <a:r>
              <a:rPr lang="en-US" baseline="0" dirty="0"/>
              <a:t> that there aren’t any formal arguments here but rather some interesting possible connections/conjecture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42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</a:t>
            </a:r>
            <a:r>
              <a:rPr lang="en-US" baseline="0" dirty="0"/>
              <a:t> its core mutual information determines how the spread of a variable Y decreases as you condition on another variables X. But mutual information works when there is an even samplign along the dynamic range.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A1912-DA58-9B41-96F1-432877CD74D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297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</a:t>
            </a:r>
            <a:r>
              <a:rPr lang="en-US" baseline="0" dirty="0"/>
              <a:t> its core mutual information determines how the spread of a variable Y decreases as you condition on another variables X. But mutual information works when there is an even samplign along the dynamic range.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A1912-DA58-9B41-96F1-432877CD74D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57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39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03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A85EF-E9D9-2647-9AEF-F9E13062430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577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1068607"/>
            <a:ext cx="7772400" cy="1806031"/>
          </a:xfrm>
        </p:spPr>
        <p:txBody>
          <a:bodyPr anchor="ctr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Universality</a:t>
            </a:r>
          </a:p>
        </p:txBody>
      </p:sp>
      <p:sp>
        <p:nvSpPr>
          <p:cNvPr id="13" name="Footer Placeholder 4"/>
          <p:cNvSpPr txBox="1">
            <a:spLocks/>
          </p:cNvSpPr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</a:p>
        </p:txBody>
      </p:sp>
    </p:spTree>
    <p:extLst>
      <p:ext uri="{BB962C8B-B14F-4D97-AF65-F5344CB8AC3E}">
        <p14:creationId xmlns:p14="http://schemas.microsoft.com/office/powerpoint/2010/main" val="3401150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8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344" y="1064871"/>
            <a:ext cx="8821356" cy="51120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91644" cy="79899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644" y="34824"/>
            <a:ext cx="737165" cy="764167"/>
          </a:xfrm>
          <a:prstGeom prst="rect">
            <a:avLst/>
          </a:prstGeom>
        </p:spPr>
      </p:pic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Universality</a:t>
            </a:r>
          </a:p>
        </p:txBody>
      </p:sp>
    </p:spTree>
    <p:extLst>
      <p:ext uri="{BB962C8B-B14F-4D97-AF65-F5344CB8AC3E}">
        <p14:creationId xmlns:p14="http://schemas.microsoft.com/office/powerpoint/2010/main" val="383712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98520"/>
            <a:ext cx="7886700" cy="1589777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</a:p>
        </p:txBody>
      </p:sp>
      <p:sp>
        <p:nvSpPr>
          <p:cNvPr id="13" name="Footer Placeholder 4"/>
          <p:cNvSpPr txBox="1">
            <a:spLocks/>
          </p:cNvSpPr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Universality</a:t>
            </a:r>
          </a:p>
        </p:txBody>
      </p:sp>
    </p:spTree>
    <p:extLst>
      <p:ext uri="{BB962C8B-B14F-4D97-AF65-F5344CB8AC3E}">
        <p14:creationId xmlns:p14="http://schemas.microsoft.com/office/powerpoint/2010/main" val="394684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50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56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96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25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76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42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12AB4-83B7-4D7E-B543-6568140ABEE2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665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png"/><Relationship Id="rId4" Type="http://schemas.openxmlformats.org/officeDocument/2006/relationships/image" Target="../media/image32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cseweb.ucsd.edu/~dasgupta/papers/jl.pdf" TargetMode="External"/><Relationship Id="rId2" Type="http://schemas.openxmlformats.org/officeDocument/2006/relationships/hyperlink" Target="https://arxiv.org/pdf/1803.03635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06" y="1388255"/>
            <a:ext cx="7772400" cy="1806031"/>
          </a:xfrm>
        </p:spPr>
        <p:txBody>
          <a:bodyPr anchor="ctr">
            <a:normAutofit fontScale="90000"/>
          </a:bodyPr>
          <a:lstStyle/>
          <a:p>
            <a:r>
              <a:rPr lang="en-US" sz="2400" dirty="0"/>
              <a:t>Deep Learning Theory and Applications</a:t>
            </a:r>
            <a:br>
              <a:rPr lang="en-US" dirty="0"/>
            </a:br>
            <a:r>
              <a:rPr lang="en-US" dirty="0"/>
              <a:t>Representation Learning in Neural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8706" y="4046234"/>
            <a:ext cx="6858000" cy="1327039"/>
          </a:xfrm>
        </p:spPr>
        <p:txBody>
          <a:bodyPr>
            <a:normAutofit/>
          </a:bodyPr>
          <a:lstStyle/>
          <a:p>
            <a:r>
              <a:rPr lang="en-US" dirty="0"/>
              <a:t>CPSC/AMTH 663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210" y="3819645"/>
            <a:ext cx="1717314" cy="1780219"/>
          </a:xfrm>
          <a:prstGeom prst="rect">
            <a:avLst/>
          </a:prstGeom>
        </p:spPr>
      </p:pic>
      <p:pic>
        <p:nvPicPr>
          <p:cNvPr id="1026" name="Picture 2" descr="https://ypps.yale.edu/sites/default/files/yale_logo.g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85" r="58740" b="37504"/>
          <a:stretch/>
        </p:blipFill>
        <p:spPr bwMode="auto">
          <a:xfrm>
            <a:off x="373888" y="4148368"/>
            <a:ext cx="1988165" cy="99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949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0BCCC1-BFA1-924E-B56D-12600E93C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projections, but why make them deep?</a:t>
            </a:r>
          </a:p>
          <a:p>
            <a:endParaRPr lang="en-US" dirty="0"/>
          </a:p>
          <a:p>
            <a:r>
              <a:rPr lang="en-US" dirty="0"/>
              <a:t>What do subsequent layers do?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FFA917-0447-C34B-AC1C-E58768AED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Projections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47EBB3-EFB5-894F-A698-0B65F54B7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501" y="2571106"/>
            <a:ext cx="4840549" cy="358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72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Entropy as a measure of uncertainty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35552" y="4587930"/>
            <a:ext cx="630142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ahoma"/>
                <a:cs typeface="Tahoma"/>
              </a:rPr>
              <a:t>Measure of Uncertainty in a random variable. 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2400"/>
            <a:ext cx="3586265" cy="31655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4996" y="1447245"/>
            <a:ext cx="3576222" cy="3156665"/>
          </a:xfrm>
          <a:prstGeom prst="rect">
            <a:avLst/>
          </a:prstGeom>
        </p:spPr>
      </p:pic>
      <p:sp>
        <p:nvSpPr>
          <p:cNvPr id="8" name="Right Brace 7"/>
          <p:cNvSpPr/>
          <p:nvPr/>
        </p:nvSpPr>
        <p:spPr>
          <a:xfrm>
            <a:off x="3372884" y="1843365"/>
            <a:ext cx="559871" cy="2048183"/>
          </a:xfrm>
          <a:prstGeom prst="rightBrac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64484" y="2648985"/>
            <a:ext cx="1003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Spread </a:t>
            </a:r>
          </a:p>
        </p:txBody>
      </p:sp>
      <p:sp>
        <p:nvSpPr>
          <p:cNvPr id="11" name="Right Brace 10"/>
          <p:cNvSpPr/>
          <p:nvPr/>
        </p:nvSpPr>
        <p:spPr>
          <a:xfrm>
            <a:off x="7677762" y="1843366"/>
            <a:ext cx="559871" cy="436946"/>
          </a:xfrm>
          <a:prstGeom prst="rightBrac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160816" y="1817597"/>
            <a:ext cx="1031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Spread</a:t>
            </a:r>
          </a:p>
          <a:p>
            <a:r>
              <a:rPr lang="en-US" dirty="0"/>
              <a:t>in X-Slice </a:t>
            </a:r>
          </a:p>
        </p:txBody>
      </p:sp>
      <p:sp>
        <p:nvSpPr>
          <p:cNvPr id="13" name="Right Brace 12"/>
          <p:cNvSpPr/>
          <p:nvPr/>
        </p:nvSpPr>
        <p:spPr>
          <a:xfrm rot="5400000">
            <a:off x="7342032" y="4305731"/>
            <a:ext cx="343723" cy="252636"/>
          </a:xfrm>
          <a:prstGeom prst="rightBrace">
            <a:avLst>
              <a:gd name="adj1" fmla="val 25000"/>
              <a:gd name="adj2" fmla="val 50000"/>
            </a:avLst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201600" y="4621307"/>
            <a:ext cx="79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X-Slice 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349540F-9D07-134F-A0E3-DBC5CF321767}" type="slidenum">
              <a:rPr lang="en-US" smtClean="0"/>
              <a:t>11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755" y="4990639"/>
            <a:ext cx="2641600" cy="774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2118" y="6110941"/>
            <a:ext cx="7038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Units of bits tells us how many bits are needed to represent the outcome</a:t>
            </a:r>
          </a:p>
        </p:txBody>
      </p:sp>
    </p:spTree>
    <p:extLst>
      <p:ext uri="{BB962C8B-B14F-4D97-AF65-F5344CB8AC3E}">
        <p14:creationId xmlns:p14="http://schemas.microsoft.com/office/powerpoint/2010/main" val="2038864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Mutual Information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20700" y="5422900"/>
            <a:ext cx="60091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ahoma"/>
                <a:cs typeface="Tahoma"/>
              </a:rPr>
              <a:t>Mutual Information: I(X,Y) = H(Y) –H(Y|X)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2400"/>
            <a:ext cx="3586265" cy="31655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4996" y="1447245"/>
            <a:ext cx="3576222" cy="3156665"/>
          </a:xfrm>
          <a:prstGeom prst="rect">
            <a:avLst/>
          </a:prstGeom>
        </p:spPr>
      </p:pic>
      <p:sp>
        <p:nvSpPr>
          <p:cNvPr id="8" name="Right Brace 7"/>
          <p:cNvSpPr/>
          <p:nvPr/>
        </p:nvSpPr>
        <p:spPr>
          <a:xfrm>
            <a:off x="3372884" y="1843365"/>
            <a:ext cx="559871" cy="2048183"/>
          </a:xfrm>
          <a:prstGeom prst="rightBrac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64484" y="2648985"/>
            <a:ext cx="1003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Spread </a:t>
            </a:r>
          </a:p>
        </p:txBody>
      </p:sp>
      <p:sp>
        <p:nvSpPr>
          <p:cNvPr id="11" name="Right Brace 10"/>
          <p:cNvSpPr/>
          <p:nvPr/>
        </p:nvSpPr>
        <p:spPr>
          <a:xfrm>
            <a:off x="7677762" y="1843366"/>
            <a:ext cx="559871" cy="436946"/>
          </a:xfrm>
          <a:prstGeom prst="rightBrac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160816" y="1817597"/>
            <a:ext cx="1031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Spread</a:t>
            </a:r>
          </a:p>
          <a:p>
            <a:r>
              <a:rPr lang="en-US" dirty="0"/>
              <a:t>in X-Slice </a:t>
            </a:r>
          </a:p>
        </p:txBody>
      </p:sp>
      <p:sp>
        <p:nvSpPr>
          <p:cNvPr id="13" name="Right Brace 12"/>
          <p:cNvSpPr/>
          <p:nvPr/>
        </p:nvSpPr>
        <p:spPr>
          <a:xfrm rot="5400000">
            <a:off x="7342032" y="4305731"/>
            <a:ext cx="343723" cy="252636"/>
          </a:xfrm>
          <a:prstGeom prst="rightBrace">
            <a:avLst>
              <a:gd name="adj1" fmla="val 25000"/>
              <a:gd name="adj2" fmla="val 50000"/>
            </a:avLst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201600" y="4621307"/>
            <a:ext cx="79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X-Slice </a:t>
            </a:r>
          </a:p>
        </p:txBody>
      </p:sp>
      <p:pic>
        <p:nvPicPr>
          <p:cNvPr id="15" name="Picture 14" descr="outline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999" y="1"/>
            <a:ext cx="1016000" cy="1016000"/>
          </a:xfrm>
          <a:prstGeom prst="rect">
            <a:avLst/>
          </a:prstGeom>
        </p:spPr>
      </p:pic>
      <p:sp>
        <p:nvSpPr>
          <p:cNvPr id="1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349540F-9D07-134F-A0E3-DBC5CF32176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208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F729FD-003E-3B48-A7D8-C176B822F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Rate Distortion Theory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0895472-CF6D-A64B-A7B0-62616A457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800" y="2609850"/>
            <a:ext cx="65024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DA8F76-5918-EE49-9ABD-736AC70BC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420" y="4999298"/>
            <a:ext cx="4165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397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A12313-7209-D345-A0EF-F9069DE23E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Introduced by </a:t>
            </a:r>
            <a:r>
              <a:rPr lang="en-US" dirty="0" err="1"/>
              <a:t>Tishby</a:t>
            </a:r>
            <a:r>
              <a:rPr lang="en-US" dirty="0"/>
              <a:t> et al. uses information theory to understand what about the input is relevant to the output </a:t>
            </a:r>
          </a:p>
          <a:p>
            <a:r>
              <a:rPr lang="en-US" dirty="0"/>
              <a:t>Given a joint distribution p(X,Y), the information </a:t>
            </a:r>
            <a:r>
              <a:rPr lang="en-US" i="1" dirty="0"/>
              <a:t>relevant </a:t>
            </a:r>
            <a:r>
              <a:rPr lang="en-US" dirty="0"/>
              <a:t>to Y within X is given by I(X,Y) the </a:t>
            </a:r>
            <a:r>
              <a:rPr lang="en-US" i="1" dirty="0"/>
              <a:t>mutual information </a:t>
            </a:r>
            <a:r>
              <a:rPr lang="en-US" dirty="0"/>
              <a:t>between X and Y</a:t>
            </a:r>
          </a:p>
          <a:p>
            <a:r>
              <a:rPr lang="en-US" dirty="0"/>
              <a:t>Therefore, a good compression of X should capture the mutual information and discard the remaining information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D09F89D-D058-3148-94A5-41034AE24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Bottleneck Principle</a:t>
            </a:r>
          </a:p>
        </p:txBody>
      </p:sp>
    </p:spTree>
    <p:extLst>
      <p:ext uri="{BB962C8B-B14F-4D97-AF65-F5344CB8AC3E}">
        <p14:creationId xmlns:p14="http://schemas.microsoft.com/office/powerpoint/2010/main" val="1182631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CEA605A-E256-BF48-B459-67BDFF5B36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Suppose the relevant information about Y is captured by minimum sufficient statistics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endParaRPr lang="en-US" dirty="0"/>
              </a:p>
              <a:p>
                <a:r>
                  <a:rPr lang="en-US" dirty="0"/>
                  <a:t>We can define a an loss information bottleneck loss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This defines a tradeoff finding a compressed representation of X, and retaining information about Y based on the parameter Beta</a:t>
                </a:r>
              </a:p>
              <a:p>
                <a:r>
                  <a:rPr lang="en-US" dirty="0"/>
                  <a:t> Compression rate vs  information preservation 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CEA605A-E256-BF48-B459-67BDFF5B36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95" t="-22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90B95142-D729-DF40-AD3E-F78C3FF2B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Bottleneck Loss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DD52EE-5B12-A64B-A0AD-B8C5EB254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832" y="2569580"/>
            <a:ext cx="5106235" cy="7725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A4A593-174F-A84D-819E-35DC2745F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722" y="5398730"/>
            <a:ext cx="30353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484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9B6CEB-C1FC-EE4B-B440-F5381AECF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information bottleneck loss can be written as (only differ by constant)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With this you can define a distortion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Distortion is the expected </a:t>
            </a:r>
            <a:r>
              <a:rPr lang="en-US" dirty="0" err="1"/>
              <a:t>Kullback-Liebler</a:t>
            </a:r>
            <a:r>
              <a:rPr lang="en-US" dirty="0"/>
              <a:t> divergence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D8EEF2-89D9-6946-9373-29C7E830B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 Loss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70A00B-9468-3146-8934-161679F88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066" y="2302798"/>
            <a:ext cx="4242959" cy="5792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954A5E-19C6-6C42-8394-E01F0C8C5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6784" y="3690156"/>
            <a:ext cx="3670300" cy="571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6B6256-04E7-6F45-ACEF-66BEB6DAE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6784" y="5221870"/>
            <a:ext cx="44323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794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973E631-5B4C-B349-A648-010932CA7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DNNs use multiple internal layers to compress representations </a:t>
            </a:r>
          </a:p>
          <a:p>
            <a:r>
              <a:rPr lang="en-US" dirty="0"/>
              <a:t>These can be thought of Markov Chains and reasoning about them can be done via the Data Processing Inequality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Achieving equality only happens when maximizing information to the output layer but also minimizing as much as possible information between subsequent layers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7FE6D4-CE65-6444-850E-D036DFD2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DNNs as Markov Chains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78C7FF-6A6B-FE4E-8B79-68D9CF3FD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669" y="3620917"/>
            <a:ext cx="6873022" cy="9362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D0ABF4-1571-1246-8EF9-502E811FE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1076" y="6075885"/>
            <a:ext cx="1867946" cy="54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012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96B542-349C-AC45-B9F0-59B6AC69A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has been shown that can bound classification error in tasks with multiple classes</a:t>
            </a:r>
          </a:p>
          <a:p>
            <a:endParaRPr lang="en-US" dirty="0"/>
          </a:p>
          <a:p>
            <a:r>
              <a:rPr lang="en-US" dirty="0"/>
              <a:t>This is the mutual information between the representation in layer </a:t>
            </a:r>
            <a:r>
              <a:rPr lang="en-US" dirty="0" err="1"/>
              <a:t>i</a:t>
            </a:r>
            <a:r>
              <a:rPr lang="en-US" dirty="0"/>
              <a:t> and the class labels in Y</a:t>
            </a:r>
          </a:p>
          <a:p>
            <a:endParaRPr lang="en-US" dirty="0"/>
          </a:p>
          <a:p>
            <a:r>
              <a:rPr lang="en-US" dirty="0"/>
              <a:t>  This is the minimal description length </a:t>
            </a:r>
          </a:p>
          <a:p>
            <a:endParaRPr lang="en-US" dirty="0"/>
          </a:p>
          <a:p>
            <a:r>
              <a:rPr lang="en-US" dirty="0"/>
              <a:t>Each layer can be compared to the theoretical optimal layer for the loss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F341D3-9567-B648-BF8A-CD3B0FE35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quantities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4F2EA2-BB9C-4943-A353-4C7B1B64B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438154"/>
            <a:ext cx="1353743" cy="5499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89144E-D656-D748-83B7-81E360422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092" y="4461316"/>
            <a:ext cx="1252156" cy="3931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AC5A0A-B960-0D4F-847A-45F0D8666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9622" y="5247029"/>
            <a:ext cx="30988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810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5A861A-B745-2149-BAE2-02F943CFB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found by iterating these equations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 gives rise to an optimal rate distortion curve (not one that is reached by DNNs)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362111C-3655-EE4A-B877-281B56F60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Solutions for IB Loss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6FCE57-E2F0-434D-9100-CCB2E827A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641" y="2011660"/>
            <a:ext cx="5140124" cy="1851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B2DCC6-8356-194C-9726-A190685E4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492" y="1769367"/>
            <a:ext cx="5140124" cy="185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549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550EBA-8C6A-774A-6D3E-C8742A849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3512"/>
            <a:ext cx="9144000" cy="511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17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278BFB-B36C-B24C-90C5-20F54313F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Rate Distortion Curve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B76E35-B9D9-5245-8492-B32F728F3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1498600"/>
            <a:ext cx="4800600" cy="3860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E64BBA9-0132-EE41-859D-98854884FC2F}"/>
                  </a:ext>
                </a:extLst>
              </p:cNvPr>
              <p:cNvSpPr txBox="1"/>
              <p:nvPr/>
            </p:nvSpPr>
            <p:spPr>
              <a:xfrm>
                <a:off x="390699" y="5359400"/>
                <a:ext cx="7861063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the negative slope of this curve</a:t>
                </a:r>
              </a:p>
              <a:p>
                <a:endParaRPr lang="en-US" dirty="0"/>
              </a:p>
              <a:p>
                <a:r>
                  <a:rPr lang="en-US" dirty="0"/>
                  <a:t>Bifurcations happened where  there are topological changes in the representation</a:t>
                </a:r>
              </a:p>
              <a:p>
                <a:r>
                  <a:rPr lang="en-US" dirty="0"/>
                  <a:t>Green are DNN layers are generally higher than the optimal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E64BBA9-0132-EE41-859D-98854884FC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699" y="5359400"/>
                <a:ext cx="7861063" cy="1200329"/>
              </a:xfrm>
              <a:prstGeom prst="rect">
                <a:avLst/>
              </a:prstGeom>
              <a:blipFill>
                <a:blip r:embed="rId3"/>
                <a:stretch>
                  <a:fillRect l="-645" t="-1042" b="-7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98835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ED54A8-D5C7-6A4A-8052-0311403A3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layer can only increase the distortion (based on data processing inequality)----can’t add lost information </a:t>
            </a:r>
          </a:p>
          <a:p>
            <a:r>
              <a:rPr lang="en-US" dirty="0"/>
              <a:t>However layers can compress information better in order to meet the finite sample bound curve</a:t>
            </a:r>
          </a:p>
          <a:p>
            <a:r>
              <a:rPr lang="en-US" dirty="0"/>
              <a:t>This is the bound you can get using only a finite sample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D6099-30DD-B74A-B537-9334F8702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DNN Layers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B5234-8D53-6840-B950-9F794BE4B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422" y="3856379"/>
            <a:ext cx="3149600" cy="67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AF551A-ABCA-5744-A501-7F0636BF1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3883" y="3775395"/>
            <a:ext cx="1853878" cy="62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4973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C2FBC4-C131-0B40-879E-046399151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layer in a neural network effectively only linearly </a:t>
            </a:r>
            <a:r>
              <a:rPr lang="en-US" dirty="0" err="1"/>
              <a:t>seperates</a:t>
            </a:r>
            <a:r>
              <a:rPr lang="en-US" dirty="0"/>
              <a:t> the information in the pervious layer </a:t>
            </a:r>
          </a:p>
          <a:p>
            <a:r>
              <a:rPr lang="en-US" dirty="0"/>
              <a:t>Recall: One layer neural networks are equivalent to SVMs</a:t>
            </a:r>
          </a:p>
          <a:p>
            <a:r>
              <a:rPr lang="en-US" dirty="0"/>
              <a:t>This is because layers are non-linear functions of dot products </a:t>
            </a:r>
          </a:p>
          <a:p>
            <a:r>
              <a:rPr lang="en-US" dirty="0"/>
              <a:t>Linear separability is only possible when input units are conditionally independent given output classification </a:t>
            </a:r>
          </a:p>
          <a:p>
            <a:r>
              <a:rPr lang="en-US" dirty="0"/>
              <a:t>This this is not necessarily true of the data distribution, multiple hidden layers are required!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F7C2FF-3118-D24D-B9E7-45E847A5E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IB-based Reason for Multiple Layers</a:t>
            </a:r>
          </a:p>
        </p:txBody>
      </p:sp>
    </p:spTree>
    <p:extLst>
      <p:ext uri="{BB962C8B-B14F-4D97-AF65-F5344CB8AC3E}">
        <p14:creationId xmlns:p14="http://schemas.microsoft.com/office/powerpoint/2010/main" val="42183799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D7B1998-281C-6940-BABD-387FB0611D7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Interesting theory broached by </a:t>
                </a:r>
                <a:r>
                  <a:rPr lang="en-US" dirty="0" err="1"/>
                  <a:t>Tisby</a:t>
                </a:r>
                <a:r>
                  <a:rPr lang="en-US" dirty="0"/>
                  <a:t> et al. is that one could find the correct architecture </a:t>
                </a:r>
              </a:p>
              <a:p>
                <a:r>
                  <a:rPr lang="en-US" dirty="0"/>
                  <a:t>Number of layers and number of neurons in each layer by looking to see phase transitions of the rate distortion curve using bifurcation analysis </a:t>
                </a:r>
              </a:p>
              <a:p>
                <a:r>
                  <a:rPr lang="en-US" dirty="0"/>
                  <a:t>Namely finding critical values of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dirty="0"/>
                  <a:t> where one can move to simpler representations 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D7B1998-281C-6940-BABD-387FB0611D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95" t="-2233" r="-20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5689DE3-A869-A74F-BE7E-D237FD6F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Transitions</a:t>
            </a:r>
          </a:p>
        </p:txBody>
      </p:sp>
    </p:spTree>
    <p:extLst>
      <p:ext uri="{BB962C8B-B14F-4D97-AF65-F5344CB8AC3E}">
        <p14:creationId xmlns:p14="http://schemas.microsoft.com/office/powerpoint/2010/main" val="42724698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F9F4F99-9A7E-A443-AEC5-B95EF27CC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has been observed that the mutual information between the input layer and the hidden layers initially increases as the neural network learns to encode the input </a:t>
            </a:r>
          </a:p>
          <a:p>
            <a:r>
              <a:rPr lang="en-US" dirty="0"/>
              <a:t>Then falls rapidly as it learns to compress this information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30131C-78D6-E24A-A912-D56206253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During Training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AEC423-B788-F048-99C4-67A2D22F7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338" y="3598539"/>
            <a:ext cx="4317679" cy="294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0185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5C1CF9-DDE3-464C-ABB9-D3959B99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 of representation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93D938-D0B9-F344-8294-E14E0728D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2" y="1568449"/>
            <a:ext cx="8275738" cy="41378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478A36-BE0D-ED4B-86EC-FD55B0774053}"/>
              </a:ext>
            </a:extLst>
          </p:cNvPr>
          <p:cNvSpPr txBox="1"/>
          <p:nvPr/>
        </p:nvSpPr>
        <p:spPr>
          <a:xfrm>
            <a:off x="486137" y="5833641"/>
            <a:ext cx="717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Rise and fall of MI corresponds to how clustered the representation will be</a:t>
            </a:r>
          </a:p>
        </p:txBody>
      </p:sp>
    </p:spTree>
    <p:extLst>
      <p:ext uri="{BB962C8B-B14F-4D97-AF65-F5344CB8AC3E}">
        <p14:creationId xmlns:p14="http://schemas.microsoft.com/office/powerpoint/2010/main" val="9946996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2E75111-A18B-6B45-B94C-3460809B8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during training</a:t>
            </a:r>
          </a:p>
          <a:p>
            <a:endParaRPr lang="en-US" dirty="0"/>
          </a:p>
          <a:p>
            <a:r>
              <a:rPr lang="en-US" dirty="0"/>
              <a:t>We have shown that random initializations start well  where do they go after training?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EBF663-2A2A-6749-99BC-A69727DCA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representations evolve?</a:t>
            </a:r>
          </a:p>
        </p:txBody>
      </p:sp>
    </p:spTree>
    <p:extLst>
      <p:ext uri="{BB962C8B-B14F-4D97-AF65-F5344CB8AC3E}">
        <p14:creationId xmlns:p14="http://schemas.microsoft.com/office/powerpoint/2010/main" val="3073710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/>
          <p:cNvSpPr txBox="1">
            <a:spLocks/>
          </p:cNvSpPr>
          <p:nvPr/>
        </p:nvSpPr>
        <p:spPr>
          <a:xfrm>
            <a:off x="374765" y="4533923"/>
            <a:ext cx="6188268" cy="73647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venir Light" charset="0"/>
                <a:ea typeface="Avenir Light" charset="0"/>
                <a:cs typeface="Avenir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charset="0"/>
                <a:ea typeface="Avenir Light" charset="0"/>
                <a:cs typeface="Avenir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venir Light" charset="0"/>
                <a:ea typeface="Avenir Light" charset="0"/>
                <a:cs typeface="Avenir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Light" charset="0"/>
                <a:ea typeface="Avenir Light" charset="0"/>
                <a:cs typeface="Avenir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Light" charset="0"/>
                <a:ea typeface="Avenir Light" charset="0"/>
                <a:cs typeface="Avenir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1800" dirty="0">
                <a:latin typeface="Avenir Book" charset="0"/>
                <a:ea typeface="Avenir Book" charset="0"/>
                <a:cs typeface="Avenir Book" charset="0"/>
              </a:rPr>
              <a:t>Main idea: Multi-slice kernel allows for PHATE to visualize  dynamic </a:t>
            </a:r>
            <a:r>
              <a:rPr lang="en-US" sz="1800" dirty="0" err="1">
                <a:latin typeface="Avenir Book" charset="0"/>
                <a:ea typeface="Avenir Book" charset="0"/>
                <a:cs typeface="Avenir Book" charset="0"/>
              </a:rPr>
              <a:t>behaviorin</a:t>
            </a:r>
            <a:r>
              <a:rPr lang="en-US" sz="1800" dirty="0">
                <a:latin typeface="Avenir Book" charset="0"/>
                <a:ea typeface="Avenir Book" charset="0"/>
                <a:cs typeface="Avenir Book" charset="0"/>
              </a:rPr>
              <a:t> neural networks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499773" y="4128343"/>
            <a:ext cx="1271502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latin typeface="Avenir Book" charset="0"/>
                <a:ea typeface="Avenir Book" charset="0"/>
                <a:cs typeface="Avenir Book" charset="0"/>
              </a:rPr>
              <a:t>Scott </a:t>
            </a:r>
            <a:r>
              <a:rPr lang="en-US" sz="1350" dirty="0" err="1">
                <a:latin typeface="Avenir Book" charset="0"/>
                <a:ea typeface="Avenir Book" charset="0"/>
                <a:cs typeface="Avenir Book" charset="0"/>
              </a:rPr>
              <a:t>Gigante</a:t>
            </a:r>
            <a:endParaRPr lang="en-US" sz="1350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1350" dirty="0">
                <a:latin typeface="Avenir Book" charset="0"/>
                <a:ea typeface="Avenir Book" charset="0"/>
                <a:cs typeface="Avenir Book" charset="0"/>
              </a:rPr>
              <a:t>Adam Charles</a:t>
            </a:r>
          </a:p>
          <a:p>
            <a:r>
              <a:rPr lang="en-US" sz="1350" dirty="0">
                <a:latin typeface="Avenir Book" charset="0"/>
                <a:ea typeface="Avenir Book" charset="0"/>
                <a:cs typeface="Avenir Book" charset="0"/>
              </a:rPr>
              <a:t>Gal </a:t>
            </a:r>
            <a:r>
              <a:rPr lang="en-US" sz="1350" dirty="0" err="1">
                <a:latin typeface="Avenir Book" charset="0"/>
                <a:ea typeface="Avenir Book" charset="0"/>
                <a:cs typeface="Avenir Book" charset="0"/>
              </a:rPr>
              <a:t>Mishne</a:t>
            </a:r>
            <a:endParaRPr lang="en-US" sz="135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DC025D0-923C-D948-8CA4-5A17B312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6" y="1039882"/>
            <a:ext cx="6801246" cy="196019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050" dirty="0">
                <a:latin typeface="Avenir Book" charset="0"/>
                <a:ea typeface="Avenir Book" charset="0"/>
                <a:cs typeface="Avenir Book" charset="0"/>
              </a:rPr>
              <a:t>M-PHATE</a:t>
            </a:r>
            <a:br>
              <a:rPr lang="en-US" dirty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sz="1800" dirty="0">
                <a:latin typeface="Avenir Book" charset="0"/>
                <a:ea typeface="Avenir Book" charset="0"/>
                <a:cs typeface="Avenir Book" charset="0"/>
              </a:rPr>
              <a:t>Visualizing Internal Representations</a:t>
            </a:r>
            <a:br>
              <a:rPr lang="en-US" sz="1800" dirty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sz="1800" dirty="0">
                <a:latin typeface="Avenir Book" charset="0"/>
                <a:ea typeface="Avenir Book" charset="0"/>
                <a:cs typeface="Avenir Book" charset="0"/>
              </a:rPr>
              <a:t>(</a:t>
            </a:r>
            <a:r>
              <a:rPr lang="en-US" sz="1800" dirty="0" err="1">
                <a:latin typeface="Avenir Book" charset="0"/>
                <a:ea typeface="Avenir Book" charset="0"/>
                <a:cs typeface="Avenir Book" charset="0"/>
              </a:rPr>
              <a:t>Gigante,S</a:t>
            </a:r>
            <a:r>
              <a:rPr lang="en-US" sz="1800" dirty="0">
                <a:latin typeface="Avenir Book" charset="0"/>
                <a:ea typeface="Avenir Book" charset="0"/>
                <a:cs typeface="Avenir Book" charset="0"/>
              </a:rPr>
              <a:t>. et al. </a:t>
            </a:r>
            <a:r>
              <a:rPr lang="en-US" sz="1800" dirty="0" err="1">
                <a:latin typeface="Avenir Book" charset="0"/>
                <a:ea typeface="Avenir Book" charset="0"/>
                <a:cs typeface="Avenir Book" charset="0"/>
              </a:rPr>
              <a:t>NeurIPS</a:t>
            </a:r>
            <a:r>
              <a:rPr lang="en-US" sz="1800" dirty="0">
                <a:latin typeface="Avenir Book" charset="0"/>
                <a:ea typeface="Avenir Book" charset="0"/>
                <a:cs typeface="Avenir Book" charset="0"/>
              </a:rPr>
              <a:t> 2019)</a:t>
            </a:r>
            <a:br>
              <a:rPr lang="en-US" sz="1800" dirty="0">
                <a:latin typeface="Avenir Book" charset="0"/>
                <a:ea typeface="Avenir Book" charset="0"/>
                <a:cs typeface="Avenir Book" charset="0"/>
              </a:rPr>
            </a:br>
            <a:endParaRPr lang="en-US" sz="1800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122" name="Picture 2" descr="mage result for scott gigan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990" y="982873"/>
            <a:ext cx="1238140" cy="126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/>
          <p:cNvSpPr/>
          <p:nvPr/>
        </p:nvSpPr>
        <p:spPr>
          <a:xfrm>
            <a:off x="5541990" y="2334509"/>
            <a:ext cx="1366963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b="1" dirty="0">
                <a:latin typeface="Avenir Medium"/>
                <a:cs typeface="Avenir Medium"/>
              </a:rPr>
              <a:t>Scott </a:t>
            </a:r>
            <a:r>
              <a:rPr lang="en-US" sz="1350" b="1" dirty="0" err="1">
                <a:latin typeface="Avenir Medium"/>
                <a:cs typeface="Avenir Medium"/>
              </a:rPr>
              <a:t>Gigante</a:t>
            </a:r>
            <a:endParaRPr lang="en-US" sz="1350" b="1" dirty="0">
              <a:latin typeface="Avenir Medium"/>
              <a:cs typeface="Avenir Medium"/>
            </a:endParaRPr>
          </a:p>
        </p:txBody>
      </p:sp>
      <p:pic>
        <p:nvPicPr>
          <p:cNvPr id="3" name="Picture 2" descr="http://mishne.ucsd.edu/images/m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984" y="946388"/>
            <a:ext cx="1221296" cy="1388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7133984" y="2379460"/>
            <a:ext cx="1366963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b="1" dirty="0">
                <a:latin typeface="Avenir Medium"/>
                <a:cs typeface="Avenir Medium"/>
              </a:rPr>
              <a:t>Gal </a:t>
            </a:r>
            <a:r>
              <a:rPr lang="en-US" sz="1350" b="1" dirty="0" err="1">
                <a:latin typeface="Avenir Medium"/>
                <a:cs typeface="Avenir Medium"/>
              </a:rPr>
              <a:t>Mishne</a:t>
            </a:r>
            <a:endParaRPr lang="en-US" sz="1350" b="1" dirty="0">
              <a:latin typeface="Avenir Medium"/>
              <a:cs typeface="Avenir Medium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3422" y="2656459"/>
            <a:ext cx="1930415" cy="193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3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14704" y="1082926"/>
            <a:ext cx="8582709" cy="99417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Visualization methods fail to capture global structure in high dimensional data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9134" r="74367"/>
          <a:stretch/>
        </p:blipFill>
        <p:spPr>
          <a:xfrm>
            <a:off x="292126" y="2948503"/>
            <a:ext cx="2156108" cy="204257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51119" y="2743534"/>
            <a:ext cx="373558" cy="4099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Rectangle 14"/>
          <p:cNvSpPr/>
          <p:nvPr/>
        </p:nvSpPr>
        <p:spPr>
          <a:xfrm>
            <a:off x="6585009" y="2344911"/>
            <a:ext cx="1266695" cy="603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7BFC09-6B8C-CC4B-83D0-52D751DFF30C}"/>
              </a:ext>
            </a:extLst>
          </p:cNvPr>
          <p:cNvSpPr/>
          <p:nvPr/>
        </p:nvSpPr>
        <p:spPr>
          <a:xfrm>
            <a:off x="426703" y="4682668"/>
            <a:ext cx="362336" cy="6168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8FB496-14A8-F94B-9BFF-6F3B88F311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537" t="7248"/>
          <a:stretch/>
        </p:blipFill>
        <p:spPr>
          <a:xfrm>
            <a:off x="6489787" y="2785726"/>
            <a:ext cx="2490137" cy="22475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EC680A-C59A-4840-AE4C-5816C4BC6B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26" t="9134" r="28094"/>
          <a:stretch/>
        </p:blipFill>
        <p:spPr>
          <a:xfrm>
            <a:off x="2817427" y="3119804"/>
            <a:ext cx="3509146" cy="182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840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6500D9-FAA8-204D-B99F-46EB711DC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205" y="1546479"/>
            <a:ext cx="5956126" cy="405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861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3FA1A3-B2E5-DBC5-44FB-7DED3A751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0003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BB0915-293C-7714-F092-7A013717F480}"/>
              </a:ext>
            </a:extLst>
          </p:cNvPr>
          <p:cNvSpPr txBox="1"/>
          <p:nvPr/>
        </p:nvSpPr>
        <p:spPr>
          <a:xfrm>
            <a:off x="341194" y="1063740"/>
            <a:ext cx="3550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design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a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NN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to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compute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derivative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5A296E-6F76-D571-21CA-C41246B9450F}"/>
              </a:ext>
            </a:extLst>
          </p:cNvPr>
          <p:cNvSpPr txBox="1"/>
          <p:nvPr/>
        </p:nvSpPr>
        <p:spPr>
          <a:xfrm>
            <a:off x="3629722" y="2127480"/>
            <a:ext cx="1884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predicted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t1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value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7D74FD-8289-3BD7-45F0-33F174A637A4}"/>
              </a:ext>
            </a:extLst>
          </p:cNvPr>
          <p:cNvSpPr txBox="1"/>
          <p:nvPr/>
        </p:nvSpPr>
        <p:spPr>
          <a:xfrm>
            <a:off x="0" y="2312146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input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22BAD-5F03-BFE3-52C6-369972F578EB}"/>
              </a:ext>
            </a:extLst>
          </p:cNvPr>
          <p:cNvSpPr txBox="1"/>
          <p:nvPr/>
        </p:nvSpPr>
        <p:spPr>
          <a:xfrm>
            <a:off x="5182939" y="5054858"/>
            <a:ext cx="3835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ODE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Solver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can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sample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any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time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points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by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integrating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the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derivative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EA875D-41FB-4FB9-7D73-1B167F54C008}"/>
              </a:ext>
            </a:extLst>
          </p:cNvPr>
          <p:cNvSpPr txBox="1"/>
          <p:nvPr/>
        </p:nvSpPr>
        <p:spPr>
          <a:xfrm>
            <a:off x="463428" y="4778597"/>
            <a:ext cx="459693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backpropagate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through</a:t>
            </a:r>
            <a:r>
              <a:rPr lang="zh-CN" altLang="en-US" dirty="0"/>
              <a:t> </a:t>
            </a:r>
            <a:r>
              <a:rPr lang="en-US" altLang="zh-CN" dirty="0"/>
              <a:t>ODE</a:t>
            </a:r>
            <a:r>
              <a:rPr lang="zh-CN" altLang="en-US" dirty="0"/>
              <a:t> </a:t>
            </a:r>
            <a:r>
              <a:rPr lang="en-US" altLang="zh-CN" dirty="0"/>
              <a:t>Solver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adjoint</a:t>
            </a:r>
            <a:r>
              <a:rPr lang="zh-CN" altLang="en-US" dirty="0"/>
              <a:t> </a:t>
            </a:r>
            <a:r>
              <a:rPr lang="en-US" altLang="zh-CN" dirty="0"/>
              <a:t>sensitivity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skip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backpropagate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ODE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Solver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 err="1"/>
              <a:t>bc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don’t</a:t>
            </a:r>
            <a:r>
              <a:rPr lang="zh-CN" altLang="en-US" dirty="0"/>
              <a:t> </a:t>
            </a:r>
            <a:r>
              <a:rPr lang="en-US" altLang="zh-CN" dirty="0"/>
              <a:t>care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params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ODE</a:t>
            </a:r>
            <a:r>
              <a:rPr lang="zh-CN" altLang="en-US" dirty="0"/>
              <a:t> </a:t>
            </a:r>
            <a:r>
              <a:rPr lang="en-US" altLang="zh-CN" dirty="0"/>
              <a:t>Solver</a:t>
            </a:r>
          </a:p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care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params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</a:t>
            </a:r>
          </a:p>
          <a:p>
            <a:r>
              <a:rPr lang="en-US" altLang="zh-CN" dirty="0"/>
              <a:t>adjoint</a:t>
            </a:r>
            <a:r>
              <a:rPr lang="zh-CN" altLang="en-US" dirty="0"/>
              <a:t> </a:t>
            </a:r>
            <a:r>
              <a:rPr lang="en-US" altLang="zh-CN" dirty="0"/>
              <a:t>sensitivity</a:t>
            </a:r>
            <a:r>
              <a:rPr lang="zh-CN" altLang="en-US" dirty="0"/>
              <a:t> </a:t>
            </a:r>
            <a:r>
              <a:rPr lang="en-US" altLang="zh-CN" dirty="0"/>
              <a:t>looks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stability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5032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M-PHATE Neural Network Learning</a:t>
            </a:r>
          </a:p>
        </p:txBody>
      </p:sp>
      <p:pic>
        <p:nvPicPr>
          <p:cNvPr id="1026" name="Picture 2" descr="https://lh6.googleusercontent.com/dY5D3Aq9Q1s--yqTxdmxZAUJjqd8O66ayytApiR07_RlumvznBKirdtgm2WyNu7XgUa94S9mXV0MfrD-5XMcke-R6Rfc6CqqI20JD3BE2MjHV2kI8j3-oL6KXANlSbKOluUjeT5vF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94" y="2226469"/>
            <a:ext cx="3751855" cy="3139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mtJ1Nq3zT_XsF7c1wYLGHx8Yz0iFpK20wlQkOP5jfXXWX39-8RzxGezf3BSIOxFsv-axlKX0wFzYmi7rI808JvPzGBHggB8O00iVcY3pjFK66g2PRwQKFhXjJXb4q5XB87V0gwB7os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505" y="2627056"/>
            <a:ext cx="4072075" cy="144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5542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Learning vs Memorization in </a:t>
            </a:r>
            <a:r>
              <a:rPr lang="en-US" dirty="0" err="1">
                <a:latin typeface="Avenir Book" charset="0"/>
                <a:ea typeface="Avenir Book" charset="0"/>
                <a:cs typeface="Avenir Book" charset="0"/>
              </a:rPr>
              <a:t>Nnets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 </a:t>
            </a:r>
          </a:p>
        </p:txBody>
      </p:sp>
      <p:pic>
        <p:nvPicPr>
          <p:cNvPr id="2051" name="Picture 3" descr="https://lh5.googleusercontent.com/ZD6d_syiuRFVzTfm8ffudB9rFYn18NYqti0pwoK_VDIOcD31lpcK9v9c_rDOsIn7x7UYXq9AL581UwJaRp14ANbvT7TbW6uF3XqBZLWTjyn3Wg-DT-fRUVritHDnRiqtUYfM8xEFPh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186" y="2426623"/>
            <a:ext cx="4383933" cy="2320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5" descr="mage result for Mnist digits"/>
          <p:cNvSpPr>
            <a:spLocks noChangeAspect="1" noChangeArrowheads="1"/>
          </p:cNvSpPr>
          <p:nvPr/>
        </p:nvSpPr>
        <p:spPr bwMode="auto">
          <a:xfrm>
            <a:off x="0" y="857250"/>
            <a:ext cx="228600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pic>
        <p:nvPicPr>
          <p:cNvPr id="2055" name="Picture 7" descr="mage result for Mnist digi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2633305"/>
            <a:ext cx="3136106" cy="1907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8650" y="2293100"/>
            <a:ext cx="267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 err="1">
                <a:latin typeface="Avenir Book" charset="0"/>
                <a:ea typeface="Avenir Book" charset="0"/>
                <a:cs typeface="Avenir Book" charset="0"/>
              </a:rPr>
              <a:t>Mnist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 handwritten digits</a:t>
            </a:r>
          </a:p>
        </p:txBody>
      </p:sp>
    </p:spTree>
    <p:extLst>
      <p:ext uri="{BB962C8B-B14F-4D97-AF65-F5344CB8AC3E}">
        <p14:creationId xmlns:p14="http://schemas.microsoft.com/office/powerpoint/2010/main" val="34008134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Learning vs. </a:t>
            </a:r>
            <a:br>
              <a:rPr lang="en-US" dirty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Catastrophic </a:t>
            </a:r>
            <a:br>
              <a:rPr lang="en-US" dirty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Forgetting </a:t>
            </a:r>
          </a:p>
        </p:txBody>
      </p:sp>
      <p:pic>
        <p:nvPicPr>
          <p:cNvPr id="3074" name="Picture 2" descr="https://lh3.googleusercontent.com/rfgcuZ75dj63VZfAJeXgGGtfHvC5NRYGFnhjYMCKTTpET2z9a-EPVV998aQG6PKmNz46tqg0ecGx-9TDlvHNCcu5njLYM_R20OX-pYh-sXbkdn3v4h4y6sOQrqEkHIBuQbfOeZ_DO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304" y="1203837"/>
            <a:ext cx="3597352" cy="4070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96726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46D32-CA7D-DA49-BB8B-0463A03DD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and shrinking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A7C45-0151-CD4D-8712-ECD82BFCD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49" y="1825625"/>
            <a:ext cx="7080089" cy="4351338"/>
          </a:xfrm>
        </p:spPr>
        <p:txBody>
          <a:bodyPr/>
          <a:lstStyle/>
          <a:p>
            <a:r>
              <a:rPr lang="en-US" dirty="0"/>
              <a:t>We have shown that we can use depth to increase the power of a neural network </a:t>
            </a:r>
          </a:p>
          <a:p>
            <a:r>
              <a:rPr lang="en-US" dirty="0"/>
              <a:t>Can we also shrink or prune a network?</a:t>
            </a:r>
          </a:p>
          <a:p>
            <a:r>
              <a:rPr lang="en-US" dirty="0"/>
              <a:t>There could be many reasons to shrink or prune a network</a:t>
            </a:r>
          </a:p>
        </p:txBody>
      </p:sp>
    </p:spTree>
    <p:extLst>
      <p:ext uri="{BB962C8B-B14F-4D97-AF65-F5344CB8AC3E}">
        <p14:creationId xmlns:p14="http://schemas.microsoft.com/office/powerpoint/2010/main" val="29856602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Reducing Model Size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72" y="1064871"/>
            <a:ext cx="7810500" cy="698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44" y="2260485"/>
            <a:ext cx="7950200" cy="379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5115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Difficulty Training Large Models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3850"/>
            <a:ext cx="9144000" cy="369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264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consumption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626" y="3568699"/>
            <a:ext cx="4502323" cy="28231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713145"/>
            <a:ext cx="6646922" cy="271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1887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Biological Inspiration for Pruning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1060450"/>
            <a:ext cx="89662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7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Pruning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" y="1022350"/>
            <a:ext cx="86995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39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individual weights in the weight matrix to zero. This corresponds to deleting connections</a:t>
            </a:r>
          </a:p>
          <a:p>
            <a:r>
              <a:rPr lang="en-US" dirty="0"/>
              <a:t>To achieve k% sparsity rank the individual weights in weight matrix W according to their magnitude, and then set the smallest k% to zero.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 Pruning</a:t>
            </a:r>
          </a:p>
        </p:txBody>
      </p:sp>
    </p:spTree>
    <p:extLst>
      <p:ext uri="{BB962C8B-B14F-4D97-AF65-F5344CB8AC3E}">
        <p14:creationId xmlns:p14="http://schemas.microsoft.com/office/powerpoint/2010/main" val="1050043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36A98-D85A-184A-B22C-1459E7438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 output of a neural network is a function</a:t>
            </a:r>
          </a:p>
          <a:p>
            <a:r>
              <a:rPr lang="en-US" dirty="0"/>
              <a:t>We learned last time that it can be ANY function </a:t>
            </a:r>
          </a:p>
          <a:p>
            <a:pPr lvl="1"/>
            <a:r>
              <a:rPr lang="en-US" dirty="0"/>
              <a:t>Should be able to approximate it</a:t>
            </a:r>
          </a:p>
          <a:p>
            <a:r>
              <a:rPr lang="en-US" dirty="0"/>
              <a:t>Now what about the other layers? </a:t>
            </a:r>
          </a:p>
          <a:p>
            <a:r>
              <a:rPr lang="en-US" dirty="0"/>
              <a:t>How are they facilitating the learning?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922695-3B4A-9246-B66C-94C1E8FF0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5880"/>
            <a:ext cx="9144000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happening </a:t>
            </a:r>
            <a:br>
              <a:rPr lang="en-US" dirty="0"/>
            </a:br>
            <a:r>
              <a:rPr lang="en-US" dirty="0"/>
              <a:t>inside a neural network?</a:t>
            </a:r>
          </a:p>
        </p:txBody>
      </p:sp>
    </p:spTree>
    <p:extLst>
      <p:ext uri="{BB962C8B-B14F-4D97-AF65-F5344CB8AC3E}">
        <p14:creationId xmlns:p14="http://schemas.microsoft.com/office/powerpoint/2010/main" val="4802938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entire columns to zero in the weight matrix to zero, in effect deleting the corresponding output neuron.</a:t>
            </a:r>
          </a:p>
          <a:p>
            <a:r>
              <a:rPr lang="en-US" dirty="0"/>
              <a:t>Here to achieve sparsity of k% we rank the columns of a weight matrix according to their L2-norm and delete the smallest k%.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Neuron Pruning </a:t>
            </a:r>
          </a:p>
        </p:txBody>
      </p:sp>
    </p:spTree>
    <p:extLst>
      <p:ext uri="{BB962C8B-B14F-4D97-AF65-F5344CB8AC3E}">
        <p14:creationId xmlns:p14="http://schemas.microsoft.com/office/powerpoint/2010/main" val="2362583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Pruning often Maintains Accuracy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940358"/>
            <a:ext cx="8156694" cy="531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597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Dense, randomly-initialized, feed-forward. networks contain subnetworks (winning tickets ) that—when trained in isolation—reach test accuracy comparable to the original network in a similar number of iterations.</a:t>
            </a:r>
          </a:p>
          <a:p>
            <a:r>
              <a:rPr lang="en-US" dirty="0"/>
              <a:t>The winning tickets we find have won the initialization lottery: their connections have initial weights that make training particularly effective.</a:t>
            </a:r>
          </a:p>
          <a:p>
            <a:r>
              <a:rPr lang="en-US" dirty="0"/>
              <a:t>However,</a:t>
            </a:r>
            <a:r>
              <a:rPr lang="en-US" i="1" dirty="0"/>
              <a:t> </a:t>
            </a:r>
            <a:r>
              <a:rPr lang="en-US" dirty="0"/>
              <a:t>architectures uncovered by pruning are harder to train from the start</a:t>
            </a:r>
          </a:p>
          <a:p>
            <a:pPr lvl="1"/>
            <a:r>
              <a:rPr lang="en-US" dirty="0"/>
              <a:t>They reaching lower accuracy than the original networks</a:t>
            </a:r>
            <a:endParaRPr lang="en-US" i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Lottery Ticket Hypothesis</a:t>
            </a:r>
          </a:p>
        </p:txBody>
      </p:sp>
    </p:spTree>
    <p:extLst>
      <p:ext uri="{BB962C8B-B14F-4D97-AF65-F5344CB8AC3E}">
        <p14:creationId xmlns:p14="http://schemas.microsoft.com/office/powerpoint/2010/main" val="1128890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Empirical Evidence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8507"/>
            <a:ext cx="9144000" cy="288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113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Tishby</a:t>
            </a:r>
            <a:r>
              <a:rPr lang="en-US" dirty="0"/>
              <a:t> et al. DNNs and Information Bottleneck https://</a:t>
            </a:r>
            <a:r>
              <a:rPr lang="en-US" dirty="0" err="1"/>
              <a:t>arxiv.org</a:t>
            </a:r>
            <a:r>
              <a:rPr lang="en-US" dirty="0"/>
              <a:t>/abs/1503.02406</a:t>
            </a:r>
          </a:p>
          <a:p>
            <a:r>
              <a:rPr lang="en-US" dirty="0" err="1"/>
              <a:t>Frankle</a:t>
            </a:r>
            <a:r>
              <a:rPr lang="en-US" dirty="0"/>
              <a:t> &amp; </a:t>
            </a:r>
            <a:r>
              <a:rPr lang="en-US" dirty="0" err="1"/>
              <a:t>Carbin</a:t>
            </a:r>
            <a:r>
              <a:rPr lang="en-US" dirty="0"/>
              <a:t> 2019 </a:t>
            </a:r>
            <a:r>
              <a:rPr lang="en-US" b="1" dirty="0"/>
              <a:t>THE LOTTERY TICKET HYPOTHESIS: FINDING SPARSE, TRAINABLE NEURAL NETWORKS </a:t>
            </a:r>
            <a:r>
              <a:rPr lang="en-US" dirty="0">
                <a:hlinkClick r:id="rId2"/>
              </a:rPr>
              <a:t>https://arxiv.org/pdf/1803.03635.pdf</a:t>
            </a:r>
            <a:endParaRPr lang="en-US" dirty="0"/>
          </a:p>
          <a:p>
            <a:r>
              <a:rPr lang="en-US" dirty="0" err="1"/>
              <a:t>DasGupta</a:t>
            </a:r>
            <a:r>
              <a:rPr lang="en-US" dirty="0"/>
              <a:t> &amp; Gupta 2002 </a:t>
            </a:r>
            <a:r>
              <a:rPr lang="en-US" dirty="0">
                <a:hlinkClick r:id="rId3"/>
              </a:rPr>
              <a:t>https://cseweb.ucsd.edu/~dasgupta/papers/jl.pdf</a:t>
            </a:r>
            <a:endParaRPr lang="en-US" dirty="0"/>
          </a:p>
          <a:p>
            <a:r>
              <a:rPr lang="en-US" dirty="0"/>
              <a:t>Visualizing the PHATE of neural networks https://</a:t>
            </a:r>
            <a:r>
              <a:rPr lang="en-US" dirty="0" err="1"/>
              <a:t>arxiv.org</a:t>
            </a:r>
            <a:r>
              <a:rPr lang="en-US"/>
              <a:t>/abs/1908.02831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</p:spTree>
    <p:extLst>
      <p:ext uri="{BB962C8B-B14F-4D97-AF65-F5344CB8AC3E}">
        <p14:creationId xmlns:p14="http://schemas.microsoft.com/office/powerpoint/2010/main" val="2543790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33E049-3BCC-A941-A01B-57EF3493A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Neural networks typically learn a dimensionality reduced embedding in their internal layers </a:t>
            </a:r>
          </a:p>
          <a:p>
            <a:r>
              <a:rPr lang="en-US" dirty="0"/>
              <a:t>These embeddings form GOOD projections of the data </a:t>
            </a:r>
          </a:p>
          <a:p>
            <a:pPr lvl="1"/>
            <a:r>
              <a:rPr lang="en-US" dirty="0"/>
              <a:t>Projections that maintain distances between datapoints</a:t>
            </a:r>
          </a:p>
          <a:p>
            <a:pPr lvl="1"/>
            <a:r>
              <a:rPr lang="en-US" dirty="0"/>
              <a:t>Projections that can show groupings, clusters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This can be shown mathematically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FB4B75-00EB-134D-A9DE-031679E29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3894067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Johnson </a:t>
            </a:r>
            <a:r>
              <a:rPr lang="en-US" dirty="0" err="1"/>
              <a:t>Lindenstrauss</a:t>
            </a:r>
            <a:r>
              <a:rPr lang="en-US" dirty="0"/>
              <a:t> Lemma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096" y="2019300"/>
            <a:ext cx="7348354" cy="267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80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0244" y="4178299"/>
            <a:ext cx="8821356" cy="2138363"/>
          </a:xfrm>
        </p:spPr>
        <p:txBody>
          <a:bodyPr/>
          <a:lstStyle/>
          <a:p>
            <a:r>
              <a:rPr lang="en-US" dirty="0"/>
              <a:t>What is the expected length of a unit vector in d dimensions when it is projected down to K? </a:t>
            </a:r>
          </a:p>
          <a:p>
            <a:r>
              <a:rPr lang="en-US" dirty="0"/>
              <a:t>If several such vectors are projected down would their relative magnitudes be preserved?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Length of projected unit vector</a:t>
            </a:r>
          </a:p>
        </p:txBody>
      </p:sp>
      <p:pic>
        <p:nvPicPr>
          <p:cNvPr id="1028" name="Picture 4" descr="ssignment 13 Find the surface area of three shap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59" y="1555194"/>
            <a:ext cx="2377274" cy="222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8109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It shows that the squared length of a random vector is sharply concentrated around its mean when the vector is projected onto a random k-dimensional subspace. Specifically, with probability O(1/n2 ), its (scaled) length is not distorted by more than (1+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𝜖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Let X</a:t>
                </a:r>
                <a:r>
                  <a:rPr lang="en-US" baseline="-25000" dirty="0"/>
                  <a:t>1</a:t>
                </a:r>
                <a:r>
                  <a:rPr lang="en-US" dirty="0"/>
                  <a:t>,..., </a:t>
                </a:r>
                <a:r>
                  <a:rPr lang="en-US" dirty="0" err="1"/>
                  <a:t>X</a:t>
                </a:r>
                <a:r>
                  <a:rPr lang="en-US" baseline="-25000" dirty="0" err="1"/>
                  <a:t>d</a:t>
                </a:r>
                <a:r>
                  <a:rPr lang="en-US" dirty="0"/>
                  <a:t> be d independent Gaussian N(0, 1) random variables, and let Y 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</m:den>
                    </m:f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m:rPr>
                        <m:nor/>
                      </m:rPr>
                      <a:rPr lang="en-US" dirty="0"/>
                      <m:t>X</m:t>
                    </m:r>
                    <m:r>
                      <m:rPr>
                        <m:nor/>
                      </m:rPr>
                      <a:rPr lang="en-US" baseline="-25000" dirty="0"/>
                      <m:t>1</m:t>
                    </m:r>
                    <m:r>
                      <m:rPr>
                        <m:nor/>
                      </m:rPr>
                      <a:rPr lang="en-US" dirty="0"/>
                      <m:t>,..., </m:t>
                    </m:r>
                    <m:r>
                      <m:rPr>
                        <m:nor/>
                      </m:rPr>
                      <a:rPr lang="en-US" dirty="0"/>
                      <m:t>Xd</m:t>
                    </m:r>
                  </m:oMath>
                </a14:m>
                <a:r>
                  <a:rPr lang="en-US" dirty="0"/>
                  <a:t>). Y is a point chosen uniformly at random from the surface of the d-dimensional sphere S</a:t>
                </a:r>
                <a:r>
                  <a:rPr lang="en-US" baseline="30000" dirty="0"/>
                  <a:t>d</a:t>
                </a:r>
                <a:r>
                  <a:rPr lang="en-US" dirty="0"/>
                  <a:t>. Let the vector Z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en-US" dirty="0" err="1"/>
                  <a:t>R</a:t>
                </a:r>
                <a:r>
                  <a:rPr lang="en-US" baseline="30000" dirty="0" err="1"/>
                  <a:t>k</a:t>
                </a:r>
                <a:r>
                  <a:rPr lang="en-US" baseline="30000" dirty="0"/>
                  <a:t> </a:t>
                </a:r>
                <a:r>
                  <a:rPr lang="en-US" dirty="0"/>
                  <a:t>be the projection of Y onto its first k coordinates, and let L=||Z||</a:t>
                </a:r>
                <a:r>
                  <a:rPr lang="en-US" baseline="30000" dirty="0"/>
                  <a:t>2</a:t>
                </a:r>
                <a:r>
                  <a:rPr lang="en-US" dirty="0"/>
                  <a:t>. </a:t>
                </a:r>
              </a:p>
              <a:p>
                <a:r>
                  <a:rPr lang="en-US" dirty="0"/>
                  <a:t>The expected squared length of Z is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𝜇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en-US" dirty="0"/>
                  <a:t>E[L]=k/d</a:t>
                </a:r>
              </a:p>
              <a:p>
                <a:pPr lvl="1"/>
                <a:r>
                  <a:rPr lang="en-US" dirty="0"/>
                  <a:t>And the probability is tightly concentrated around the mean 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44" t="-2745" r="-1382" b="-3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Concept </a:t>
            </a:r>
          </a:p>
        </p:txBody>
      </p:sp>
    </p:spTree>
    <p:extLst>
      <p:ext uri="{BB962C8B-B14F-4D97-AF65-F5344CB8AC3E}">
        <p14:creationId xmlns:p14="http://schemas.microsoft.com/office/powerpoint/2010/main" val="1347893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sz="3200" dirty="0"/>
              <a:t>How does this connect to neural networks?</a:t>
            </a:r>
          </a:p>
          <a:p>
            <a:r>
              <a:rPr lang="en-US" sz="3200" dirty="0"/>
              <a:t>This means that random initialization helps find good results, local minima are pretty good</a:t>
            </a:r>
          </a:p>
          <a:p>
            <a:r>
              <a:rPr lang="en-US" sz="3200" dirty="0"/>
              <a:t>High probability of cluster patterns, manifolds, existing </a:t>
            </a:r>
          </a:p>
          <a:p>
            <a:r>
              <a:rPr lang="en-US" sz="3200" dirty="0"/>
              <a:t>SGD will only improve upon it.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Johnson-</a:t>
            </a:r>
            <a:r>
              <a:rPr lang="en-US" dirty="0" err="1"/>
              <a:t>Lindenstrauss</a:t>
            </a:r>
            <a:r>
              <a:rPr lang="en-US" dirty="0"/>
              <a:t> lemma</a:t>
            </a:r>
          </a:p>
        </p:txBody>
      </p:sp>
    </p:spTree>
    <p:extLst>
      <p:ext uri="{BB962C8B-B14F-4D97-AF65-F5344CB8AC3E}">
        <p14:creationId xmlns:p14="http://schemas.microsoft.com/office/powerpoint/2010/main" val="132863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34680</TotalTime>
  <Words>1546</Words>
  <Application>Microsoft Macintosh PowerPoint</Application>
  <PresentationFormat>On-screen Show (4:3)</PresentationFormat>
  <Paragraphs>179</Paragraphs>
  <Slides>44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Avenir Book</vt:lpstr>
      <vt:lpstr>Avenir Medium</vt:lpstr>
      <vt:lpstr>Calibri</vt:lpstr>
      <vt:lpstr>Calibri Light</vt:lpstr>
      <vt:lpstr>Cambria Math</vt:lpstr>
      <vt:lpstr>Tahoma</vt:lpstr>
      <vt:lpstr>Office Theme</vt:lpstr>
      <vt:lpstr>Deep Learning Theory and Applications Representation Learning in Neural Networks</vt:lpstr>
      <vt:lpstr>PowerPoint Presentation</vt:lpstr>
      <vt:lpstr>PowerPoint Presentation</vt:lpstr>
      <vt:lpstr>What is happening  inside a neural network?</vt:lpstr>
      <vt:lpstr>Dimensionality Reduction</vt:lpstr>
      <vt:lpstr>Johnson Lindenstrauss Lemma</vt:lpstr>
      <vt:lpstr>Length of projected unit vector</vt:lpstr>
      <vt:lpstr>Proof Concept </vt:lpstr>
      <vt:lpstr>Johnson-Lindenstrauss lemma</vt:lpstr>
      <vt:lpstr>Deep Projections </vt:lpstr>
      <vt:lpstr>Entropy as a measure of uncertainty</vt:lpstr>
      <vt:lpstr>Mutual Information</vt:lpstr>
      <vt:lpstr>Rate Distortion Theory</vt:lpstr>
      <vt:lpstr>Information Bottleneck Principle</vt:lpstr>
      <vt:lpstr>Information Bottleneck Loss</vt:lpstr>
      <vt:lpstr>IB Loss </vt:lpstr>
      <vt:lpstr>DNNs as Markov Chains</vt:lpstr>
      <vt:lpstr>Relevant quantities </vt:lpstr>
      <vt:lpstr>Optimal Solutions for IB Loss </vt:lpstr>
      <vt:lpstr>Rate Distortion Curve</vt:lpstr>
      <vt:lpstr>Multiple DNN Layers</vt:lpstr>
      <vt:lpstr>IB-based Reason for Multiple Layers</vt:lpstr>
      <vt:lpstr>Phase Transitions</vt:lpstr>
      <vt:lpstr>During Training</vt:lpstr>
      <vt:lpstr>Evolution of representation</vt:lpstr>
      <vt:lpstr>How do representations evolve?</vt:lpstr>
      <vt:lpstr>M-PHATE Visualizing Internal Representations (Gigante,S. et al. NeurIPS 2019) </vt:lpstr>
      <vt:lpstr>Visualization methods fail to capture global structure in high dimensional data</vt:lpstr>
      <vt:lpstr>PowerPoint Presentation</vt:lpstr>
      <vt:lpstr>M-PHATE Neural Network Learning</vt:lpstr>
      <vt:lpstr>Learning vs Memorization in Nnets </vt:lpstr>
      <vt:lpstr>Learning vs.  Catastrophic  Forgetting </vt:lpstr>
      <vt:lpstr>Expanding and shrinking</vt:lpstr>
      <vt:lpstr>Reducing Model Size</vt:lpstr>
      <vt:lpstr>Difficulty Training Large Models</vt:lpstr>
      <vt:lpstr>Energy consumption</vt:lpstr>
      <vt:lpstr>Biological Inspiration for Pruning</vt:lpstr>
      <vt:lpstr>Neural Network Pruning</vt:lpstr>
      <vt:lpstr>Weight Pruning</vt:lpstr>
      <vt:lpstr>Neuron Pruning </vt:lpstr>
      <vt:lpstr>Pruning often Maintains Accuracy</vt:lpstr>
      <vt:lpstr>Lottery Ticket Hypothesis</vt:lpstr>
      <vt:lpstr>Empirical Evidence</vt:lpstr>
      <vt:lpstr>Further reading</vt:lpstr>
    </vt:vector>
  </TitlesOfParts>
  <Company>Yale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Theory and Applications</dc:title>
  <dc:creator>Kevin</dc:creator>
  <cp:lastModifiedBy>Wenxin Xu</cp:lastModifiedBy>
  <cp:revision>547</cp:revision>
  <dcterms:created xsi:type="dcterms:W3CDTF">2018-01-19T01:41:57Z</dcterms:created>
  <dcterms:modified xsi:type="dcterms:W3CDTF">2022-05-03T18:15:48Z</dcterms:modified>
</cp:coreProperties>
</file>